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6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x="9144000" cy="5143500" type="screen16x9"/>
  <p:notesSz cx="6858000" cy="9144000"/>
  <p:embeddedFontLst>
    <p:embeddedFont>
      <p:font typeface="Open Sans" panose="020B0604020202020204" charset="0"/>
      <p:regular r:id="rId70"/>
      <p:bold r:id="rId71"/>
      <p:italic r:id="rId72"/>
      <p:boldItalic r:id="rId73"/>
    </p:embeddedFont>
    <p:embeddedFont>
      <p:font typeface="Roboto" panose="020B0604020202020204" charset="0"/>
      <p:regular r:id="rId74"/>
      <p:bold r:id="rId75"/>
      <p:italic r:id="rId76"/>
      <p:boldItalic r:id="rId77"/>
    </p:embeddedFont>
    <p:embeddedFont>
      <p:font typeface="Trebuchet MS" panose="020B0603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Álvaro Redondo Pérez" userId="146165de-9cf7-4cc5-8da8-dcfe268ee48e" providerId="ADAL" clId="{45D8E85A-A704-4095-B08D-8CE5EDD937C6}"/>
    <pc:docChg chg="modSld">
      <pc:chgData name="Álvaro Redondo Pérez" userId="146165de-9cf7-4cc5-8da8-dcfe268ee48e" providerId="ADAL" clId="{45D8E85A-A704-4095-B08D-8CE5EDD937C6}" dt="2020-12-02T19:28:45.875" v="0" actId="1076"/>
      <pc:docMkLst>
        <pc:docMk/>
      </pc:docMkLst>
      <pc:sldChg chg="modSp mod">
        <pc:chgData name="Álvaro Redondo Pérez" userId="146165de-9cf7-4cc5-8da8-dcfe268ee48e" providerId="ADAL" clId="{45D8E85A-A704-4095-B08D-8CE5EDD937C6}" dt="2020-12-02T19:28:45.875" v="0" actId="1076"/>
        <pc:sldMkLst>
          <pc:docMk/>
          <pc:sldMk cId="0" sldId="268"/>
        </pc:sldMkLst>
        <pc:picChg chg="mod">
          <ac:chgData name="Álvaro Redondo Pérez" userId="146165de-9cf7-4cc5-8da8-dcfe268ee48e" providerId="ADAL" clId="{45D8E85A-A704-4095-B08D-8CE5EDD937C6}" dt="2020-12-02T19:28:45.875" v="0" actId="1076"/>
          <ac:picMkLst>
            <pc:docMk/>
            <pc:sldMk cId="0" sldId="268"/>
            <ac:picMk id="16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38673a4d3_0_1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38673a4d3_0_1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38673a4d3_0_1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38673a4d3_0_1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38673a4d3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38673a4d3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38673a4d3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38673a4d3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38673a4d3_0_1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38673a4d3_0_1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38673a4d3_0_1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38673a4d3_0_1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38673a4d3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38673a4d3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e03fd4d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ce03fd4d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ce03fd4d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ce03fd4d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ce03fd4d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ce03fd4d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011864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011864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e03fd4d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e03fd4d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a60d6c1b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a60d6c1b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a60d6c1b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a60d6c1b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ad9c2e32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ad9c2e32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ad9c2e3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ad9c2e3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ad9c2e32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ad9c2e32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ad9c2e32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ad9c2e32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d1654bbf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d1654bbf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1654bbf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d1654bbf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1654bbf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d1654bbf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a60d6c1b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a60d6c1b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d1654bb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d1654bb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d1654bbf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d1654bbf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1654bbf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d1654bbf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ad9c2e32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ad9c2e32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407406a8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407406a8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407406a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407406a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407406a8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407406a8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407406a8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407406a8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407406a8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407406a8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416be0c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416be0c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a60d6c1b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a60d6c1b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407406a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407406a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07406a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07406a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407406a8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407406a8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407406a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407406a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07406a8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07406a8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407406a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407406a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407406a8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407406a8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407406a8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407406a8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407406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407406a8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e08b68b1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e08b68b1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a60d6c1b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a60d6c1b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9d8c00afe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9d8c00afe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d8c00af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d8c00af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9ad9c2e3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9ad9c2e3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9ce03fd4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9ce03fd4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ce03fd4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ce03fd4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ad9c2e3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ad9c2e3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ce03fd4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ce03fd4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ad9c2e3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ad9c2e3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ad9c2e32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9ad9c2e32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ad9c2e32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ad9c2e32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38673a4d3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38673a4d3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ad9c2e32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ad9c2e32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ad9c2e32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ad9c2e32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47a7f48b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47a7f48b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47a7f48b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47a7f48b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47a7f48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47a7f48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38673a4d3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38673a4d3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38673a4d3_0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38673a4d3_0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38673a4d3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38673a4d3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iso/es/manifesto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vQFKcqJF1w&amp;ab_channel=ElEstudianteGee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Tc6XY6rMozc&amp;ab_channel=Migma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 1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de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1.3. Tipos de códigos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</a:pP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Código fuente: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Conjunto de sentencias entendibles por el programador que componen el programa o una parte de ello. Suele estar almacenado en un fichero del tipo texto como los que se pueden abrir por ejemplo, con el bloc de notas o Wordpad en los entornos Windows.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355600" lvl="0" indent="0" algn="l" rtl="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código fuente estará escrito en un lenguaje de programación determinado, elegido por el programador, como pueden ser: Basic, C, C++, C#, Java, Perl, Python, PHP.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3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1.3. Tipos de códigos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556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</a:pP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Código objeto: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Conjunto de instrucciones y datos escritos en un lenguaje que entiende el ordenador directamente: binario o código máquina. Provienen de la traducción de cierto código fuente, es un fragmento del programa final y es específico de la plataforma de ejecución.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3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1.3. Tipos de códigos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556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</a:pP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Código ejecutable: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Reúne diferentes códigos u objetos generados por los programadores junto con las “librerías de uso general” (propias del entorno o del lenguaje de programación) componiendo el programa final.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355600" lvl="0" indent="0" algn="l" rtl="0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Este es el código que ejecutan los usuarios del sistema, y es específico para una plataforma concreta: Windows, Linux, Mac OS, o cierto sistema Hardware.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23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Desarrollo de 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Entendemos por </a:t>
            </a:r>
            <a:r>
              <a:rPr lang="es" b="1"/>
              <a:t>Desarrollo de Softwar</a:t>
            </a:r>
            <a:r>
              <a:rPr lang="es"/>
              <a:t>e todo el proceso que ocurre desde que se concibe una idea hasta que un programa está implementado en el ordenador y funcionando. 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La serie de pasos a seguir para desarrollar un programa es lo que se conoce como </a:t>
            </a:r>
            <a:r>
              <a:rPr lang="es" b="1"/>
              <a:t>Ciclo de Vida del Software.</a:t>
            </a:r>
            <a:endParaRPr b="1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953" y="2382750"/>
            <a:ext cx="3989075" cy="15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Desarrollo de 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311700" y="12446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Siempre se debe aplicar un modelo de ciclo de vida al desarrollo de cualquier proyecto software.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E independientemente del modelo elegido, siempre hay una serie de etapas que debemos seguir para construir software fiable y de calidad.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endParaRPr sz="2700" b="1"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75" y="1089675"/>
            <a:ext cx="7901300" cy="36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principales: Análisis</a:t>
            </a: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1"/>
          </p:nvPr>
        </p:nvSpPr>
        <p:spPr>
          <a:xfrm>
            <a:off x="311700" y="10522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determina y define claramente las necesidades del cliente y se especifica los requisitos que debe cumplir el software a desarrollar.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 especificación de requisitos debe: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Ser completa y sin omisiones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Ser concisa y sin trivialidades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Evitar ambigüedades. Utilizar lenguaje formal.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Evitar detalles de diseño o implementación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Ser entendible por el cliente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Separar requisitos funcionales y no funcionales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Dividir y jerarquizar el modelo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Fijar criterios de validación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principales: Diseño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11700" y="10966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descompone y organiza el sistema en elementos componentes que pueden ser desarrollados por separado.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especifica la interrelación y funcionalidad de los elementos componentes.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 actividades habituales son las siguientes: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Diseño arquitectónico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Diseño detallado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Diseño de datos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Diseño de interfaz de usuario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principales: Codificación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escribe el código fuente de cada componente.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Pueden utilizarse distintos lenguajes informáticos: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de programación: C, C++, Java, Javascript, ...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de otro tipo: HTML, XML, JSON, ...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principales: Pruebas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Con una doble funcionalidad, las pruebas buscan confirmar que la codificación ha sido exitosa y que el software no contiene errores, a la vez que se comprueba que el software hace lo que debe hacer, que no necesariamente es lo mismo.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Deberemos someter al programa al máximo número de situaciones diferentes.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esta unidad aprenderemos a...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</a:rPr>
              <a:t>Reconocer la relación de los programas con los componentes del sistema informático.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</a:rPr>
              <a:t>Diferenciar código fuente, objeto y ejecutable.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</a:rPr>
              <a:t>Identificar las fases de desarrollo de una aplicación informática.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</a:rPr>
              <a:t>Clasificar los lenguajes de programación.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2.1. Fases principales: Mantenimiento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Durante la explotación del sistema software es necesario realizar cambios ocasionales.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Para ello hay que rehacer parte del trabajo realizado en las fases previas.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Tipos de mantenimiento: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Correctivo: se corrigen defectos.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Perfectivo: se mejora la funcionalidad.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Evolutivo: se añade funcionalidades nuevas.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○"/>
            </a:pPr>
            <a:r>
              <a:rPr lang="es" sz="18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Adaptativo: se adapta a nuevos entornos.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2.2. Ciclos de vida del software.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Los más conocidos y utilizados son los que aparecen a continuación: 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Modelos clásicos (predictivos)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38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Open Sans"/>
              <a:buChar char="■"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 en cascada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38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Open Sans"/>
              <a:buChar char="■"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 en V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 de construcción de prototipos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Modelos evolutivos o incrementales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38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Open Sans"/>
              <a:buChar char="■"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Modelo en espiral (iterativos)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38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Open Sans"/>
              <a:buChar char="■"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Metodologías ágiles (adaptativos): Kanban, Scrum, XP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 Cascada o clásico</a:t>
            </a: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Modelo de mayor antigüedad.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Identifica las fases principales del desarrollo software.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 fases han de realizarse en el orden indicado.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resultado de una fase es la entrada de la siguiente fase.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Es un modelo bastante rígido que se adapta mal al cambio continuo de especificaciones.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Existen diferentes variantes con mayor o menor cantidad de actividades.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90500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 V</a:t>
            </a:r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Modelo muy parecido al modelo en cascada.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Visión jerarquizada con distintos niveles.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Los niveles superiores indican mayor abstracción.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Los niveles inferiores indican mayor nivel de detalle.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resultado de una fase es la entrada de la siguiente fase.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Existen diferentes variantes con mayor o menor cantidad de actividades.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en V</a:t>
            </a:r>
            <a:endParaRPr/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43" y="1017800"/>
            <a:ext cx="7753732" cy="36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</p:txBody>
      </p:sp>
      <p:sp>
        <p:nvSpPr>
          <p:cNvPr id="239" name="Google Shape;239;p38"/>
          <p:cNvSpPr txBox="1">
            <a:spLocks noGrp="1"/>
          </p:cNvSpPr>
          <p:nvPr>
            <p:ph type="body" idx="1"/>
          </p:nvPr>
        </p:nvSpPr>
        <p:spPr>
          <a:xfrm>
            <a:off x="311700" y="1041450"/>
            <a:ext cx="4815000" cy="3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Son métodos de ingeniería del software basados en el desarrollo iterativo e incremental.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Los requisitos y soluciones evolucionan con el tiempo según la necesidad del proyecto.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Char char="●"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trabajo es realizado mediante la colaboración de equipos auto-organizados y multidisciplinarios, inmersos en un proceso compartido de toma de decisiones a corto plazo.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900" y="1572174"/>
            <a:ext cx="4103525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278075" y="1229875"/>
            <a:ext cx="2201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Las metodologías más conocidas son: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061050"/>
            <a:ext cx="38100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 ágiles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1344150"/>
            <a:ext cx="612457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563" y="1170200"/>
            <a:ext cx="2205037" cy="2214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Diferencias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968475"/>
            <a:ext cx="6162439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Indice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Introducción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Desarrollo de software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Lenguajes de programación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Fases en el desarrollo y ejecución del software.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Manifiesto Ágil</a:t>
            </a: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body" idx="1"/>
          </p:nvPr>
        </p:nvSpPr>
        <p:spPr>
          <a:xfrm>
            <a:off x="311700" y="1311625"/>
            <a:ext cx="8520600" cy="31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manifiesto por el Desarrollo Ágil de Software, surgió en 2001, en una reunión con 17 expertos de la ingeniería del Software, con el objetivo de 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buscar alternativas a los procesos tradicionales de desarrollo de software, caracterizados por la rigidez de su carácter normativo y su gran dependencia de la planificación detallada previa al desarrollo.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1600"/>
              </a:spcAft>
              <a:buNone/>
            </a:pP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Manifiesto Ágil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Para englobar todas las metodologías que estaban surgiendo como alternativa a la metodología tradicional y formal, se decidieron por el término Métodos Ágiles.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Los “métodos ágiles”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no son una metodología, </a:t>
            </a: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son una mentalidad y un comportamiento guiados por unos valores y unos principios comunes, recogidos en el </a:t>
            </a:r>
            <a:r>
              <a:rPr lang="es" b="1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“Agile Manifestó”</a:t>
            </a: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Manifiesto Ágil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311700" y="941850"/>
            <a:ext cx="8520600" cy="3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</a:t>
            </a: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manifiesto ágil 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compone de </a:t>
            </a: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cuatro valores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fundamentales de los que se derivan </a:t>
            </a: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doce principios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manifiesto ágil comienza así: </a:t>
            </a:r>
            <a:r>
              <a:rPr lang="es" sz="1400" i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“Estamos descubriendo mejores formas de desarrollar software haciéndolo y ayudando a otros a hacerlo. A través de este trabajo hemos llegado a valorar:</a:t>
            </a:r>
            <a:endParaRPr sz="1400" i="1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763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3E3F40"/>
              </a:buClr>
              <a:buSzPts val="1400"/>
              <a:buChar char="●"/>
            </a:pP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los individuos y las interacciones del equipo 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sobre el proceso y las herramientas.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76300" lvl="0" indent="-317500" algn="l" rtl="0">
              <a:spcBef>
                <a:spcPts val="0"/>
              </a:spcBef>
              <a:spcAft>
                <a:spcPts val="0"/>
              </a:spcAft>
              <a:buClr>
                <a:srgbClr val="3E3F40"/>
              </a:buClr>
              <a:buSzPts val="1400"/>
              <a:buChar char="●"/>
            </a:pP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desarrollar software que funcione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más que obtener una exhaustiva documentación.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76300" lvl="0" indent="-317500" algn="l" rtl="0">
              <a:spcBef>
                <a:spcPts val="0"/>
              </a:spcBef>
              <a:spcAft>
                <a:spcPts val="0"/>
              </a:spcAft>
              <a:buClr>
                <a:srgbClr val="3E3F40"/>
              </a:buClr>
              <a:buSzPts val="1400"/>
              <a:buChar char="●"/>
            </a:pP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 colaboración con el cliente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más que negociación de un contrato.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876300" lvl="0" indent="-317500" algn="l" rtl="0">
              <a:spcBef>
                <a:spcPts val="0"/>
              </a:spcBef>
              <a:spcAft>
                <a:spcPts val="0"/>
              </a:spcAft>
              <a:buClr>
                <a:srgbClr val="3E3F40"/>
              </a:buClr>
              <a:buSzPts val="1400"/>
              <a:buChar char="●"/>
            </a:pPr>
            <a:r>
              <a:rPr lang="es" sz="1400" b="1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responder a los cambios</a:t>
            </a: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más que seguir estrictamente un plan.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3E3F4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Aunque los elementos de la derecha tiene valor, se valoran más los que se encuentran a la izquierda.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https://agilemanifesto.org/iso/es/manifesto.html</a:t>
            </a:r>
            <a:endParaRPr sz="1400">
              <a:solidFill>
                <a:srgbClr val="3E3F4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3E3F4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1150">
              <a:solidFill>
                <a:srgbClr val="3E3F4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7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50" i="1">
              <a:solidFill>
                <a:srgbClr val="3E3F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</a:t>
            </a:r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body" idx="1"/>
          </p:nvPr>
        </p:nvSpPr>
        <p:spPr>
          <a:xfrm>
            <a:off x="311700" y="964025"/>
            <a:ext cx="85206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Investiga la siguiente metodología ágil:</a:t>
            </a:r>
            <a:endParaRPr sz="16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428625" y="1512800"/>
            <a:ext cx="4395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Char char="○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Scrum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Concepto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Características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Roles en scrum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Ciclo de trabajo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Documentos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Beneficios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Open Sans"/>
              <a:buAutoNum type="romanLcPeriod"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Ejemplo práctico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rgbClr val="24292E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Portada, Índice, Webgrafía.</a:t>
            </a:r>
            <a:endParaRPr sz="1600">
              <a:solidFill>
                <a:srgbClr val="24292E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425" y="1065925"/>
            <a:ext cx="577821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SCRUM: Concepto</a:t>
            </a:r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body" idx="1"/>
          </p:nvPr>
        </p:nvSpPr>
        <p:spPr>
          <a:xfrm>
            <a:off x="311700" y="1135775"/>
            <a:ext cx="4260300" cy="36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Scrum se define como un marco de trabajo que proporciona una serie de herramientas y roles para, de una forma iterativa, poder ver el progreso y los resultados de un proyecto.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Todos y cada uno de los elementos de Scrum (roles, eventos, artefactos y reglas) contribuyen en mayor o menor medida a estos tres pilares.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000" y="1411094"/>
            <a:ext cx="3570475" cy="2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588" y="330525"/>
            <a:ext cx="6409825" cy="43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00" y="1017800"/>
            <a:ext cx="669581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425" y="0"/>
            <a:ext cx="68688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2" y="0"/>
            <a:ext cx="7599174" cy="4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1.1. Tipos de software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El ordenador se compone de dos partes bien diferenciadas: hardware y software. </a:t>
            </a:r>
            <a:endParaRPr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/>
              <a:t>Definición</a:t>
            </a:r>
            <a:r>
              <a:rPr lang="es" dirty="0"/>
              <a:t>: El software es el conjunto de programas informáticos que actúan sobre el hardware para ejecutar lo que el usuario desee.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/>
              <a:t>Según su función se distinguen tres tipos de software: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</a:rPr>
              <a:t>• De sistema 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</a:rPr>
              <a:t>• </a:t>
            </a:r>
            <a:r>
              <a:rPr lang="es" b="1" dirty="0">
                <a:solidFill>
                  <a:srgbClr val="000000"/>
                </a:solidFill>
                <a:highlight>
                  <a:srgbClr val="FFFFFF"/>
                </a:highlight>
              </a:rPr>
              <a:t>De aplicación</a:t>
            </a:r>
            <a:r>
              <a:rPr lang="e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</a:rPr>
              <a:t>• </a:t>
            </a:r>
            <a:r>
              <a:rPr lang="es" b="1" dirty="0">
                <a:solidFill>
                  <a:srgbClr val="000000"/>
                </a:solidFill>
                <a:highlight>
                  <a:srgbClr val="FFFFFF"/>
                </a:highlight>
              </a:rPr>
              <a:t>De desarrollo/programación.</a:t>
            </a:r>
            <a:endParaRPr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50" y="0"/>
            <a:ext cx="8572500" cy="488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75" y="123800"/>
            <a:ext cx="8170351" cy="46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647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Documentos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25" y="57525"/>
            <a:ext cx="79649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00" y="46975"/>
            <a:ext cx="71498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52" y="1131125"/>
            <a:ext cx="5626650" cy="278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>
            <a:spLocks noGrp="1"/>
          </p:cNvSpPr>
          <p:nvPr>
            <p:ph type="title"/>
          </p:nvPr>
        </p:nvSpPr>
        <p:spPr>
          <a:xfrm>
            <a:off x="149338" y="150450"/>
            <a:ext cx="21552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Beneficios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426" y="2373352"/>
            <a:ext cx="6025150" cy="2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325" y="150450"/>
            <a:ext cx="4466001" cy="22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Desventajas</a:t>
            </a:r>
            <a:endParaRPr/>
          </a:p>
        </p:txBody>
      </p:sp>
      <p:sp>
        <p:nvSpPr>
          <p:cNvPr id="364" name="Google Shape;364;p5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Open Sans"/>
              <a:buChar char="➔"/>
            </a:pPr>
            <a:r>
              <a:rPr lang="es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Se requiere de un experto en la toma de decisiones durante las reuniones.</a:t>
            </a:r>
            <a:endParaRPr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Open Sans"/>
              <a:buChar char="➔"/>
            </a:pPr>
            <a:r>
              <a:rPr lang="es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El proyecto se puede desviar mucho si el </a:t>
            </a:r>
            <a:r>
              <a:rPr lang="es" i="1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product owner</a:t>
            </a:r>
            <a:r>
              <a:rPr lang="es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 no tiene claro lo que quiere.</a:t>
            </a:r>
            <a:endParaRPr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Open Sans"/>
              <a:buChar char="➔"/>
            </a:pPr>
            <a:r>
              <a:rPr lang="es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Poca documentación.</a:t>
            </a:r>
            <a:endParaRPr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Open Sans"/>
              <a:buChar char="➔"/>
            </a:pPr>
            <a:r>
              <a:rPr lang="es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Dificultad para estimar presupuestos en base a desarrollo del proyecto.</a:t>
            </a:r>
            <a:endParaRPr>
              <a:solidFill>
                <a:srgbClr val="3C3C3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>
            <a:spLocks noGrp="1"/>
          </p:cNvSpPr>
          <p:nvPr>
            <p:ph type="title"/>
          </p:nvPr>
        </p:nvSpPr>
        <p:spPr>
          <a:xfrm>
            <a:off x="2000350" y="1789725"/>
            <a:ext cx="5967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Ejemplos prácticos y reflexiones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Lenguajes de programación</a:t>
            </a:r>
            <a:endParaRPr/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25" y="1155575"/>
            <a:ext cx="67818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00" y="158375"/>
            <a:ext cx="1864200" cy="15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1.1. Tipos de software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225" y="0"/>
            <a:ext cx="6886774" cy="48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2803500" cy="29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de los lenguajes de programación</a:t>
            </a:r>
            <a:endParaRPr/>
          </a:p>
        </p:txBody>
      </p:sp>
      <p:pic>
        <p:nvPicPr>
          <p:cNvPr id="381" name="Google Shape;3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575" y="82875"/>
            <a:ext cx="5086649" cy="48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Lenguajes de programación</a:t>
            </a:r>
            <a:endParaRPr/>
          </a:p>
        </p:txBody>
      </p:sp>
      <p:sp>
        <p:nvSpPr>
          <p:cNvPr id="387" name="Google Shape;387;p6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634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highlight>
                  <a:srgbClr val="F9F9F9"/>
                </a:highlight>
              </a:rPr>
              <a:t>Evolución lenguajes de programación 1965 - 2019</a:t>
            </a:r>
            <a:endParaRPr sz="2200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https://www.youtube.com/watch?v=2vQFKcqJF1w&amp;ab_channel=ElEstudianteGeek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000000"/>
                </a:solidFill>
                <a:highlight>
                  <a:srgbClr val="F9F9F9"/>
                </a:highlight>
              </a:rPr>
              <a:t>La Historia de los Lenguajes de Programación | Entiende la Programación a día de hoy 2020</a:t>
            </a:r>
            <a:endParaRPr sz="2300">
              <a:solidFill>
                <a:srgbClr val="000000"/>
              </a:solidFill>
              <a:highlight>
                <a:srgbClr val="F9F9F9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https://www.youtube.com/watch?v=Tc6XY6rMozc&amp;ab_channel=Migma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950"/>
            <a:ext cx="8775375" cy="49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abstracción</a:t>
            </a:r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359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nivel de abstracción de un lenguaje implica cuan alejado está del código máquina, cuanto más parecido sea a nuestro lenguaje y menos al código máquina, de mayor nivel será el lenguaje.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200" y="1170200"/>
            <a:ext cx="5168401" cy="289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>
            <a:spLocks noGrp="1"/>
          </p:cNvSpPr>
          <p:nvPr>
            <p:ph type="title"/>
          </p:nvPr>
        </p:nvSpPr>
        <p:spPr>
          <a:xfrm>
            <a:off x="311700" y="4692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abstracción</a:t>
            </a:r>
            <a:endParaRPr/>
          </a:p>
        </p:txBody>
      </p:sp>
      <p:sp>
        <p:nvSpPr>
          <p:cNvPr id="405" name="Google Shape;405;p66"/>
          <p:cNvSpPr txBox="1">
            <a:spLocks noGrp="1"/>
          </p:cNvSpPr>
          <p:nvPr>
            <p:ph type="body" idx="1"/>
          </p:nvPr>
        </p:nvSpPr>
        <p:spPr>
          <a:xfrm>
            <a:off x="311700" y="1147100"/>
            <a:ext cx="8520600" cy="36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De máquina: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orientado al procesador. Código binario.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Sólo hay un lenguaje de primera generación, el código máquina.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Bajo nivel o ensamblador: 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Tienen definidas una serie de instrucciones sencillas para trabajar con datos simples y posiciones de memoria.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El lenguaje clave de éste nivel es el lenguaje ensamblador.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abstracción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7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Medio nivel: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Estos lenguajes se encuentran en un punto medio entre los dos anteriores, porque pueden acceder a los registros del sistema, trabajar con direcciones de memoria, todas ellas características de lenguajes de bajo nivel y a la vez realizar operaciones de alto nivel.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Ejemplos: C, Pascal, etc.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2571750"/>
            <a:ext cx="42401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abstracción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Open Sans"/>
                <a:ea typeface="Open Sans"/>
                <a:cs typeface="Open Sans"/>
                <a:sym typeface="Open Sans"/>
              </a:rPr>
              <a:t>Alto nivel:</a:t>
            </a:r>
            <a:r>
              <a:rPr lang="es">
                <a:latin typeface="Open Sans"/>
                <a:ea typeface="Open Sans"/>
                <a:cs typeface="Open Sans"/>
                <a:sym typeface="Open Sans"/>
              </a:rPr>
              <a:t> La mayoría de los lenguajes que se utilizan hoy en día para programar aplicaciones son de alto nivel.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Son muy cercanos a nuestro propio lenguaje y permiten la realización de patrones de diseño complejos como Java o C#.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También nos encontramos en éste nivel de abstracción a los lenguajes destinados a un propósito específico, como podría ser el SQL.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0" y="142275"/>
            <a:ext cx="644842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ejecución</a:t>
            </a:r>
            <a:endParaRPr/>
          </a:p>
        </p:txBody>
      </p:sp>
      <p:sp>
        <p:nvSpPr>
          <p:cNvPr id="429" name="Google Shape;429;p7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983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Para ejecutar un programa fuente que se escribe en un lenguaje de alto nivel, tiene que traducirse o interpretarse en un código que pueda utilizar la máquina (código máquina).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0" name="Google Shape;4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00" y="675875"/>
            <a:ext cx="3144225" cy="32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ejecución: LENGUAJES COMPILADOS</a:t>
            </a:r>
            <a:endParaRPr/>
          </a:p>
        </p:txBody>
      </p:sp>
      <p:sp>
        <p:nvSpPr>
          <p:cNvPr id="436" name="Google Shape;436;p7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programas que se escriben en alto nivel tienen que traducirse para que la máquina pueda entenderlos.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traductores se llaman Compiladores.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 usar un lenguaje compilado, el programa nunca se ejecuta mientras haya errores.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Ejemplos: C, C++.</a:t>
            </a:r>
            <a:endParaRPr/>
          </a:p>
        </p:txBody>
      </p:sp>
      <p:pic>
        <p:nvPicPr>
          <p:cNvPr id="437" name="Google Shape;4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200" y="2885625"/>
            <a:ext cx="5606099" cy="20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1856700" cy="17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1.1. Tipos de 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225" y="0"/>
            <a:ext cx="6849775" cy="48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6085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de ejecución: LENGUAJES INTERPRETADOS</a:t>
            </a:r>
            <a:endParaRPr/>
          </a:p>
        </p:txBody>
      </p:sp>
      <p:sp>
        <p:nvSpPr>
          <p:cNvPr id="443" name="Google Shape;443;p72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 basa en cargar el programa fuente en el ordenador junto con los datos que se van a procesar.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El programa intérprete es el que convierte cada instrucción del programa fuente en lenguaje máquina.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 este tipo de lenguajes cargamos el programa conforme va siendo necesario.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4292E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Ejemplos: 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23232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PHP o Perl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4" name="Google Shape;4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50" y="2993350"/>
            <a:ext cx="6936750" cy="1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paradigma de programación</a:t>
            </a:r>
            <a:endParaRPr/>
          </a:p>
        </p:txBody>
      </p:sp>
      <p:sp>
        <p:nvSpPr>
          <p:cNvPr id="450" name="Google Shape;450;p73"/>
          <p:cNvSpPr txBox="1">
            <a:spLocks noGrp="1"/>
          </p:cNvSpPr>
          <p:nvPr>
            <p:ph type="body" idx="1"/>
          </p:nvPr>
        </p:nvSpPr>
        <p:spPr>
          <a:xfrm>
            <a:off x="311700" y="10573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¿Qué es un paradigma de programación?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una manera o estilo de programación de software.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Son una forma de clasificar los lenguajes de programación en función de sus características.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lenguajes que utilizan un mismo paradigma de programación utilizarán los mismos conceptos básicos para programar.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paradigma de programación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" sz="14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Imperativos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son abstracciones de alguna secuencia de instrucciones que especifican con detalle el orden de ejecución del programa.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Ejemplos: Fortran, Algol, Ada, Pascal, C, C++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" sz="14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Declarativos 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expresan lo que el programa debe lograr sin prescribir cómo hacerlo, en términos de secuencias de acciones que deben tomarse.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Ejemplos: SQL, HTML, RPG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" sz="14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Funcionales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constan de un conjunto de funciones pre-definidas.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Ejemplos: Lisp, Scheme, Common Lisp, ML, CAML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paradigma de programación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" sz="14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de Lógicos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expresan tareas utilizando la lógica formal matemática.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Ejemplo: Prolog.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</a:pPr>
            <a:r>
              <a:rPr lang="es" sz="1400" b="1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Lenguajes Orientados a Objetos</a:t>
            </a: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crean un sistema de clases y objetos siguiendo el esquema del mundo real para definir los objetos, acciones y forma de comunican entre objetos.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</a:pPr>
            <a:r>
              <a:rPr lang="es" sz="1400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Ejemplos: C++, Java.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Multiparadigmas</a:t>
            </a:r>
            <a:endParaRPr/>
          </a:p>
        </p:txBody>
      </p:sp>
      <p:sp>
        <p:nvSpPr>
          <p:cNvPr id="468" name="Google Shape;468;p7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2021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Un lenguaje de </a:t>
            </a:r>
            <a:r>
              <a:rPr lang="es" b="1">
                <a:solidFill>
                  <a:srgbClr val="2021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programación multiparadigma</a:t>
            </a:r>
            <a:r>
              <a:rPr lang="es">
                <a:solidFill>
                  <a:srgbClr val="2021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es el cual soporta más de un paradigma de </a:t>
            </a:r>
            <a:r>
              <a:rPr lang="es" b="1">
                <a:solidFill>
                  <a:srgbClr val="20212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programación.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Los lenguajes de programación adoptan uno o varios paradigmas en función del tipo de órdenes que permiten implementar como, por ejemplo, </a:t>
            </a:r>
            <a:r>
              <a:rPr lang="es" b="1">
                <a:solidFill>
                  <a:srgbClr val="000000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Python o JavaScript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1.2 Relación Hardware-Software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Existe una relación indisoluble entre el hardware y el software, ya que necesitan estar instalados y configurados correctamente para que el equipo funcione. 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00" y="2202396"/>
            <a:ext cx="4908725" cy="26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1.2 Relación Hardware-Software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Disco duro</a:t>
            </a: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 : almacena de forma permanente los archivos ejecutables y los archivos de datos.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Memoria RAM</a:t>
            </a: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 : almacena de forma temporal el código binario de los archivos ejecutables y los archivos de datos necesarios.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CPU</a:t>
            </a: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 : lee y ejecuta instrucciones almacenadas en memoria RAM, así como los datos necesarios.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E/S</a:t>
            </a:r>
            <a:r>
              <a:rPr lang="es">
                <a:solidFill>
                  <a:srgbClr val="333333"/>
                </a:solidFill>
                <a:highlight>
                  <a:srgbClr val="F7FBFC"/>
                </a:highlight>
                <a:latin typeface="Open Sans"/>
                <a:ea typeface="Open Sans"/>
                <a:cs typeface="Open Sans"/>
                <a:sym typeface="Open Sans"/>
              </a:rPr>
              <a:t> : recoge nuevos datos desde la entrada, se muestran los resultados, se leen/guardan a disco.</a:t>
            </a:r>
            <a:endParaRPr>
              <a:solidFill>
                <a:srgbClr val="333333"/>
              </a:solidFill>
              <a:highlight>
                <a:srgbClr val="F7FBFC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1.3. Tipos de códigos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194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Código fuente</a:t>
            </a:r>
            <a:r>
              <a:rPr lang="e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: archivo de texto legible escrito en un lenguaje de programación.</a:t>
            </a:r>
            <a:endParaRPr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700"/>
              <a:buFont typeface="Open Sans"/>
              <a:buNone/>
            </a:pPr>
            <a:r>
              <a:rPr lang="es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Código objeto</a:t>
            </a:r>
            <a:r>
              <a:rPr lang="e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(intermedio): archivo binario no ejecutable.</a:t>
            </a:r>
            <a:endParaRPr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Código ejecutable</a:t>
            </a:r>
            <a:r>
              <a:rPr lang="es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: archivo binario ejecutable</a:t>
            </a:r>
            <a:endParaRPr>
              <a:solidFill>
                <a:srgbClr val="33333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825" y="533750"/>
            <a:ext cx="308137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E0DC5825A16B4291BF2D7CC4371E8B" ma:contentTypeVersion="4" ma:contentTypeDescription="Crear nuevo documento." ma:contentTypeScope="" ma:versionID="60a0f9d2fcc39d67a5c61ca454fb6c55">
  <xsd:schema xmlns:xsd="http://www.w3.org/2001/XMLSchema" xmlns:xs="http://www.w3.org/2001/XMLSchema" xmlns:p="http://schemas.microsoft.com/office/2006/metadata/properties" xmlns:ns2="0a490bbf-2b4c-47d2-9ae1-b52730b268da" xmlns:ns3="cf9515c3-ef90-4be8-a1a9-7019a91294c4" targetNamespace="http://schemas.microsoft.com/office/2006/metadata/properties" ma:root="true" ma:fieldsID="a2677099b9b85e583cf72e9aa2f8ebbd" ns2:_="" ns3:_="">
    <xsd:import namespace="0a490bbf-2b4c-47d2-9ae1-b52730b268da"/>
    <xsd:import namespace="cf9515c3-ef90-4be8-a1a9-7019a91294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490bbf-2b4c-47d2-9ae1-b52730b268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515c3-ef90-4be8-a1a9-7019a91294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435F8B-F554-4777-A05A-B58A8730CD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1DC441-E35E-463A-8CD5-FDB14CE9820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0FA728E-4753-4F19-85F0-E5CD2F561B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490bbf-2b4c-47d2-9ae1-b52730b268da"/>
    <ds:schemaRef ds:uri="cf9515c3-ef90-4be8-a1a9-7019a91294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</Words>
  <Application>Microsoft Office PowerPoint</Application>
  <PresentationFormat>Presentación en pantalla (16:9)</PresentationFormat>
  <Paragraphs>226</Paragraphs>
  <Slides>64</Slides>
  <Notes>64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70" baseType="lpstr">
      <vt:lpstr>Arial</vt:lpstr>
      <vt:lpstr>Times New Roman</vt:lpstr>
      <vt:lpstr>Roboto</vt:lpstr>
      <vt:lpstr>Trebuchet MS</vt:lpstr>
      <vt:lpstr>Open Sans</vt:lpstr>
      <vt:lpstr>Geometric</vt:lpstr>
      <vt:lpstr>Unidad 1</vt:lpstr>
      <vt:lpstr>En esta unidad aprenderemos a...</vt:lpstr>
      <vt:lpstr>Indice</vt:lpstr>
      <vt:lpstr>1.1. Tipos de software </vt:lpstr>
      <vt:lpstr>1.1. Tipos de software  </vt:lpstr>
      <vt:lpstr>1.1. Tipos de software </vt:lpstr>
      <vt:lpstr>1.2 Relación Hardware-Software </vt:lpstr>
      <vt:lpstr>1.2 Relación Hardware-Software</vt:lpstr>
      <vt:lpstr>1.3. Tipos de códigos</vt:lpstr>
      <vt:lpstr>1.3. Tipos de códigos</vt:lpstr>
      <vt:lpstr>1.3. Tipos de códigos </vt:lpstr>
      <vt:lpstr>1.3. Tipos de códigos</vt:lpstr>
      <vt:lpstr>2. Desarrollo de software </vt:lpstr>
      <vt:lpstr>2. Desarrollo de software </vt:lpstr>
      <vt:lpstr>2.1. Fases principales</vt:lpstr>
      <vt:lpstr>2.1. Fases principales: Análisis</vt:lpstr>
      <vt:lpstr>2.1. Fases principales: Diseño</vt:lpstr>
      <vt:lpstr>2.1. Fases principales: Codificación </vt:lpstr>
      <vt:lpstr>2.1. Fases principales: Pruebas </vt:lpstr>
      <vt:lpstr>2.1. Fases principales: Mantenimiento </vt:lpstr>
      <vt:lpstr>2.2. Ciclos de vida del software.</vt:lpstr>
      <vt:lpstr>Modelo en Cascada o clásico</vt:lpstr>
      <vt:lpstr>Presentación de PowerPoint</vt:lpstr>
      <vt:lpstr>Modelo en V</vt:lpstr>
      <vt:lpstr>Modelo en V</vt:lpstr>
      <vt:lpstr>Metodologías ágiles</vt:lpstr>
      <vt:lpstr>Metodologías ágiles </vt:lpstr>
      <vt:lpstr>Metodologías ágiles</vt:lpstr>
      <vt:lpstr>Diferencias</vt:lpstr>
      <vt:lpstr>Manifiesto Ágil</vt:lpstr>
      <vt:lpstr>Manifiesto Ágil </vt:lpstr>
      <vt:lpstr>Manifiesto Ágil </vt:lpstr>
      <vt:lpstr>Tarea</vt:lpstr>
      <vt:lpstr>SCRUM</vt:lpstr>
      <vt:lpstr>SCRUM: Concepto</vt:lpstr>
      <vt:lpstr>Presentación de PowerPoint</vt:lpstr>
      <vt:lpstr>Roles</vt:lpstr>
      <vt:lpstr>Presentación de PowerPoint</vt:lpstr>
      <vt:lpstr>Presentación de PowerPoint</vt:lpstr>
      <vt:lpstr>Presentación de PowerPoint</vt:lpstr>
      <vt:lpstr>Presentación de PowerPoint</vt:lpstr>
      <vt:lpstr>Documentos</vt:lpstr>
      <vt:lpstr>Presentación de PowerPoint</vt:lpstr>
      <vt:lpstr>Presentación de PowerPoint</vt:lpstr>
      <vt:lpstr>Beneficios</vt:lpstr>
      <vt:lpstr>Beneficios</vt:lpstr>
      <vt:lpstr>Desventajas</vt:lpstr>
      <vt:lpstr>Ejemplos prácticos y reflexiones</vt:lpstr>
      <vt:lpstr>Lenguajes de programación</vt:lpstr>
      <vt:lpstr>Historia de los lenguajes de programación</vt:lpstr>
      <vt:lpstr>Lenguajes de programación</vt:lpstr>
      <vt:lpstr>Presentación de PowerPoint</vt:lpstr>
      <vt:lpstr>Nivel de abstracción</vt:lpstr>
      <vt:lpstr>Nivel de abstracción</vt:lpstr>
      <vt:lpstr>Nivel de abstracción </vt:lpstr>
      <vt:lpstr>Nivel de abstracción </vt:lpstr>
      <vt:lpstr>Presentación de PowerPoint</vt:lpstr>
      <vt:lpstr>Nivel de ejecución</vt:lpstr>
      <vt:lpstr>Nivel de ejecución: LENGUAJES COMPILADOS</vt:lpstr>
      <vt:lpstr>Nivel de ejecución: LENGUAJES INTERPRETADOS</vt:lpstr>
      <vt:lpstr>Según el paradigma de programación</vt:lpstr>
      <vt:lpstr>Según el paradigma de programación </vt:lpstr>
      <vt:lpstr>Según el paradigma de programación </vt:lpstr>
      <vt:lpstr>Multiparadigmas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</dc:title>
  <cp:lastModifiedBy>Álvaro Redondo Pérez</cp:lastModifiedBy>
  <cp:revision>1</cp:revision>
  <dcterms:modified xsi:type="dcterms:W3CDTF">2020-12-02T19:29:13Z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0x01010075E0DC5825A16B4291BF2D7CC4371E8B</vt:lpwstr>
  </property>
</Properties>
</file>